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4a8d28394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4a8d28394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44a8d28394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44a8d28394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4e35407a8f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4e35407a8f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4e35407a8f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4e35407a8f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44a8d28394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44a8d28394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e35407a8f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e35407a8f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44a8d28394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44a8d28394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4e35407a8f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4e35407a8f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4e35407a8f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4e35407a8f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44a8d28394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44a8d28394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e35407a8f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e35407a8f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4e35407a8f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4e35407a8f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4e35407a8f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4e35407a8f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4e35407a8f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4e35407a8f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4e35407a8f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4e35407a8f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4e35407a8f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4e35407a8f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44a8d28394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44a8d28394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4e35407a8f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4e35407a8f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4e35407a8f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4e35407a8f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4e35407a8f_0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4e35407a8f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4e35407a8f_0_2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4e35407a8f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44a8d28394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44a8d28394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4e35407a8f_0_2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4e35407a8f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4e35407a8f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4e35407a8f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4e35407a8f_0_2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4e35407a8f_0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4e35407a8f_0_2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4e35407a8f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4e35407a8f_0_2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4e35407a8f_0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4e35407a8f_0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4e35407a8f_0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4e35407a8f_0_3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4e35407a8f_0_3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4e35407a8f_0_2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4e35407a8f_0_2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44a8d28394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44a8d28394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e35407a8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4e35407a8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e35407a8f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e35407a8f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e35407a8f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e35407a8f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e35407a8f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e35407a8f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e35407a8f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e35407a8f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e35407a8f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4e35407a8f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Relationship Id="rId4" Type="http://schemas.openxmlformats.org/officeDocument/2006/relationships/image" Target="../media/image3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Relationship Id="rId4" Type="http://schemas.openxmlformats.org/officeDocument/2006/relationships/image" Target="../media/image25.png"/><Relationship Id="rId5" Type="http://schemas.openxmlformats.org/officeDocument/2006/relationships/image" Target="../media/image1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scratch.mit.edu/" TargetMode="External"/><Relationship Id="rId4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7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2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9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771575"/>
            <a:ext cx="8520600" cy="156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How to make a Website Using 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Scratch 3.0 </a:t>
            </a:r>
            <a:endParaRPr sz="3600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492375"/>
            <a:ext cx="2609850" cy="223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Your Homepage</a:t>
            </a:r>
            <a:endParaRPr/>
          </a:p>
        </p:txBody>
      </p:sp>
      <p:sp>
        <p:nvSpPr>
          <p:cNvPr id="120" name="Google Shape;120;p22"/>
          <p:cNvSpPr txBox="1"/>
          <p:nvPr/>
        </p:nvSpPr>
        <p:spPr>
          <a:xfrm>
            <a:off x="1418175" y="1979100"/>
            <a:ext cx="5841900" cy="18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AutoNum type="arabicPeriod"/>
            </a:pPr>
            <a:r>
              <a:rPr lang="en" sz="2400">
                <a:solidFill>
                  <a:srgbClr val="FFFFFF"/>
                </a:solidFill>
              </a:rPr>
              <a:t>Delete the Cat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AutoNum type="arabicPeriod"/>
            </a:pPr>
            <a:r>
              <a:rPr lang="en" sz="2400">
                <a:solidFill>
                  <a:srgbClr val="FFFFFF"/>
                </a:solidFill>
              </a:rPr>
              <a:t>Add a Button (Sprite)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AutoNum type="arabicPeriod"/>
            </a:pPr>
            <a:r>
              <a:rPr lang="en" sz="2400">
                <a:solidFill>
                  <a:srgbClr val="FFFFFF"/>
                </a:solidFill>
              </a:rPr>
              <a:t>Change the Background Color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525" y="1017725"/>
            <a:ext cx="7675449" cy="372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Your Homepage - Delete the Cat</a:t>
            </a:r>
            <a:endParaRPr/>
          </a:p>
        </p:txBody>
      </p:sp>
      <p:sp>
        <p:nvSpPr>
          <p:cNvPr id="127" name="Google Shape;127;p23"/>
          <p:cNvSpPr txBox="1"/>
          <p:nvPr/>
        </p:nvSpPr>
        <p:spPr>
          <a:xfrm>
            <a:off x="6217175" y="4413500"/>
            <a:ext cx="1368900" cy="476100"/>
          </a:xfrm>
          <a:prstGeom prst="rect">
            <a:avLst/>
          </a:prstGeom>
          <a:solidFill>
            <a:srgbClr val="B7B7B7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Delete the Cat</a:t>
            </a:r>
            <a:endParaRPr>
              <a:solidFill>
                <a:srgbClr val="FF0000"/>
              </a:solidFill>
            </a:endParaRPr>
          </a:p>
        </p:txBody>
      </p:sp>
      <p:cxnSp>
        <p:nvCxnSpPr>
          <p:cNvPr id="128" name="Google Shape;128;p23"/>
          <p:cNvCxnSpPr>
            <a:endCxn id="127" idx="1"/>
          </p:cNvCxnSpPr>
          <p:nvPr/>
        </p:nvCxnSpPr>
        <p:spPr>
          <a:xfrm>
            <a:off x="5903375" y="4193150"/>
            <a:ext cx="313800" cy="4584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>
            <p:ph type="title"/>
          </p:nvPr>
        </p:nvSpPr>
        <p:spPr>
          <a:xfrm>
            <a:off x="311700" y="281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Your Homepage - Add a New Sprite</a:t>
            </a:r>
            <a:endParaRPr/>
          </a:p>
        </p:txBody>
      </p:sp>
      <p:pic>
        <p:nvPicPr>
          <p:cNvPr id="134" name="Google Shape;13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17725"/>
            <a:ext cx="8106374" cy="39733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" name="Google Shape;135;p24"/>
          <p:cNvCxnSpPr/>
          <p:nvPr/>
        </p:nvCxnSpPr>
        <p:spPr>
          <a:xfrm>
            <a:off x="6470150" y="4425800"/>
            <a:ext cx="924300" cy="3045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/>
          <p:nvPr>
            <p:ph type="title"/>
          </p:nvPr>
        </p:nvSpPr>
        <p:spPr>
          <a:xfrm>
            <a:off x="311700" y="281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Your Homepage - Add a Button (New Sprite)</a:t>
            </a:r>
            <a:endParaRPr/>
          </a:p>
        </p:txBody>
      </p:sp>
      <p:pic>
        <p:nvPicPr>
          <p:cNvPr id="141" name="Google Shape;14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07000"/>
            <a:ext cx="8128021" cy="398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77625"/>
            <a:ext cx="7026240" cy="344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6"/>
          <p:cNvSpPr txBox="1"/>
          <p:nvPr>
            <p:ph type="title"/>
          </p:nvPr>
        </p:nvSpPr>
        <p:spPr>
          <a:xfrm>
            <a:off x="311700" y="445025"/>
            <a:ext cx="4323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Your Homepage</a:t>
            </a:r>
            <a:endParaRPr/>
          </a:p>
        </p:txBody>
      </p:sp>
      <p:sp>
        <p:nvSpPr>
          <p:cNvPr id="148" name="Google Shape;148;p26"/>
          <p:cNvSpPr txBox="1"/>
          <p:nvPr/>
        </p:nvSpPr>
        <p:spPr>
          <a:xfrm>
            <a:off x="4930400" y="751900"/>
            <a:ext cx="1428900" cy="3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9900"/>
                </a:solidFill>
              </a:rPr>
              <a:t>Click Costumes</a:t>
            </a:r>
            <a:endParaRPr>
              <a:solidFill>
                <a:srgbClr val="FF9900"/>
              </a:solidFill>
            </a:endParaRPr>
          </a:p>
        </p:txBody>
      </p:sp>
      <p:cxnSp>
        <p:nvCxnSpPr>
          <p:cNvPr id="149" name="Google Shape;149;p26"/>
          <p:cNvCxnSpPr>
            <a:stCxn id="148" idx="1"/>
          </p:cNvCxnSpPr>
          <p:nvPr/>
        </p:nvCxnSpPr>
        <p:spPr>
          <a:xfrm flipH="1">
            <a:off x="956900" y="916000"/>
            <a:ext cx="3973500" cy="704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0" name="Google Shape;150;p26"/>
          <p:cNvCxnSpPr/>
          <p:nvPr/>
        </p:nvCxnSpPr>
        <p:spPr>
          <a:xfrm flipH="1" rot="10800000">
            <a:off x="565450" y="3088500"/>
            <a:ext cx="739500" cy="9567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1" name="Google Shape;151;p26"/>
          <p:cNvSpPr txBox="1"/>
          <p:nvPr/>
        </p:nvSpPr>
        <p:spPr>
          <a:xfrm>
            <a:off x="67950" y="4099100"/>
            <a:ext cx="1824000" cy="489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9900"/>
                </a:solidFill>
              </a:rPr>
              <a:t>Click “T” for text</a:t>
            </a:r>
            <a:endParaRPr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/>
          <p:nvPr>
            <p:ph type="title"/>
          </p:nvPr>
        </p:nvSpPr>
        <p:spPr>
          <a:xfrm>
            <a:off x="311700" y="445025"/>
            <a:ext cx="4323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Your Homepage</a:t>
            </a:r>
            <a:endParaRPr/>
          </a:p>
        </p:txBody>
      </p:sp>
      <p:pic>
        <p:nvPicPr>
          <p:cNvPr id="157" name="Google Shape;15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7818133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7"/>
          <p:cNvSpPr txBox="1"/>
          <p:nvPr/>
        </p:nvSpPr>
        <p:spPr>
          <a:xfrm>
            <a:off x="4784650" y="130500"/>
            <a:ext cx="4323900" cy="11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Getting the color and position can be tricky.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Click off the button, and use arrows to move letters.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/>
          <p:cNvSpPr txBox="1"/>
          <p:nvPr>
            <p:ph type="title"/>
          </p:nvPr>
        </p:nvSpPr>
        <p:spPr>
          <a:xfrm>
            <a:off x="311700" y="445025"/>
            <a:ext cx="8712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Your Homepage - Change Background Color</a:t>
            </a:r>
            <a:endParaRPr/>
          </a:p>
        </p:txBody>
      </p:sp>
      <p:pic>
        <p:nvPicPr>
          <p:cNvPr id="164" name="Google Shape;16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7789542" cy="3820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5" name="Google Shape;165;p28"/>
          <p:cNvCxnSpPr/>
          <p:nvPr/>
        </p:nvCxnSpPr>
        <p:spPr>
          <a:xfrm>
            <a:off x="5893825" y="3164400"/>
            <a:ext cx="1761600" cy="12504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6" name="Google Shape;166;p28"/>
          <p:cNvSpPr txBox="1"/>
          <p:nvPr/>
        </p:nvSpPr>
        <p:spPr>
          <a:xfrm>
            <a:off x="4752025" y="2522825"/>
            <a:ext cx="1566000" cy="467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“Backdrop”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/>
          <p:nvPr>
            <p:ph type="title"/>
          </p:nvPr>
        </p:nvSpPr>
        <p:spPr>
          <a:xfrm>
            <a:off x="311700" y="445025"/>
            <a:ext cx="8712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Your Homepage - Choose a Solid Background</a:t>
            </a:r>
            <a:endParaRPr/>
          </a:p>
        </p:txBody>
      </p:sp>
      <p:pic>
        <p:nvPicPr>
          <p:cNvPr id="172" name="Google Shape;17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4313760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8560" y="1170125"/>
            <a:ext cx="4373042" cy="31931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4" name="Google Shape;174;p29"/>
          <p:cNvCxnSpPr/>
          <p:nvPr/>
        </p:nvCxnSpPr>
        <p:spPr>
          <a:xfrm rot="10800000">
            <a:off x="5545900" y="2838300"/>
            <a:ext cx="1326600" cy="282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5" name="Google Shape;175;p29"/>
          <p:cNvSpPr txBox="1"/>
          <p:nvPr/>
        </p:nvSpPr>
        <p:spPr>
          <a:xfrm>
            <a:off x="7057350" y="2979525"/>
            <a:ext cx="19341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Change to Any Color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 txBox="1"/>
          <p:nvPr>
            <p:ph type="title"/>
          </p:nvPr>
        </p:nvSpPr>
        <p:spPr>
          <a:xfrm>
            <a:off x="311700" y="445025"/>
            <a:ext cx="8712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Your Homepage - Rename Background</a:t>
            </a:r>
            <a:endParaRPr/>
          </a:p>
        </p:txBody>
      </p:sp>
      <p:pic>
        <p:nvPicPr>
          <p:cNvPr id="181" name="Google Shape;18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5241099" cy="37516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30"/>
          <p:cNvCxnSpPr/>
          <p:nvPr/>
        </p:nvCxnSpPr>
        <p:spPr>
          <a:xfrm rot="10800000">
            <a:off x="1812100" y="1771500"/>
            <a:ext cx="1326600" cy="282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3" name="Google Shape;183;p30"/>
          <p:cNvCxnSpPr/>
          <p:nvPr/>
        </p:nvCxnSpPr>
        <p:spPr>
          <a:xfrm flipH="1">
            <a:off x="848200" y="2206500"/>
            <a:ext cx="2442900" cy="1857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4" name="Google Shape;184;p30"/>
          <p:cNvSpPr txBox="1"/>
          <p:nvPr/>
        </p:nvSpPr>
        <p:spPr>
          <a:xfrm>
            <a:off x="3138700" y="1912725"/>
            <a:ext cx="2254800" cy="4785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Rename it “Home Page”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"/>
          <p:cNvSpPr txBox="1"/>
          <p:nvPr>
            <p:ph type="title"/>
          </p:nvPr>
        </p:nvSpPr>
        <p:spPr>
          <a:xfrm>
            <a:off x="311700" y="445025"/>
            <a:ext cx="6027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Your Homepage </a:t>
            </a:r>
            <a:endParaRPr/>
          </a:p>
        </p:txBody>
      </p:sp>
      <p:pic>
        <p:nvPicPr>
          <p:cNvPr id="190" name="Google Shape;19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475" y="1086850"/>
            <a:ext cx="4134900" cy="382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1"/>
          <p:cNvSpPr txBox="1"/>
          <p:nvPr/>
        </p:nvSpPr>
        <p:spPr>
          <a:xfrm>
            <a:off x="4958650" y="2185725"/>
            <a:ext cx="2816400" cy="92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on Button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back at your home page!</a:t>
            </a:r>
            <a:endParaRPr/>
          </a:p>
        </p:txBody>
      </p:sp>
      <p:cxnSp>
        <p:nvCxnSpPr>
          <p:cNvPr id="192" name="Google Shape;192;p31"/>
          <p:cNvCxnSpPr>
            <a:stCxn id="191" idx="1"/>
          </p:cNvCxnSpPr>
          <p:nvPr/>
        </p:nvCxnSpPr>
        <p:spPr>
          <a:xfrm flipH="1">
            <a:off x="1555150" y="2647875"/>
            <a:ext cx="3403500" cy="14952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282725" y="347975"/>
            <a:ext cx="8536200" cy="44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Agenda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>
                <a:solidFill>
                  <a:srgbClr val="FFFFFF"/>
                </a:solidFill>
              </a:rPr>
              <a:t>Create a Scratch Account</a:t>
            </a:r>
            <a:endParaRPr sz="18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>
                <a:solidFill>
                  <a:srgbClr val="FFFFFF"/>
                </a:solidFill>
              </a:rPr>
              <a:t>Learn how to add sprites and buttons</a:t>
            </a:r>
            <a:endParaRPr sz="18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>
                <a:solidFill>
                  <a:srgbClr val="FFFFFF"/>
                </a:solidFill>
              </a:rPr>
              <a:t>Learn how to change backgrounds and add webpages</a:t>
            </a:r>
            <a:endParaRPr sz="18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>
                <a:solidFill>
                  <a:srgbClr val="FFFFFF"/>
                </a:solidFill>
              </a:rPr>
              <a:t>Build a “My Favorite Animals” website</a:t>
            </a:r>
            <a:endParaRPr sz="18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>
                <a:solidFill>
                  <a:srgbClr val="FFFFFF"/>
                </a:solidFill>
              </a:rPr>
              <a:t>If time, add movement to our project</a:t>
            </a:r>
            <a:endParaRPr sz="18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>
                <a:solidFill>
                  <a:srgbClr val="FFFFFF"/>
                </a:solidFill>
              </a:rPr>
              <a:t>Discuss ways to use this project in content-areas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2"/>
          <p:cNvSpPr txBox="1"/>
          <p:nvPr>
            <p:ph type="title"/>
          </p:nvPr>
        </p:nvSpPr>
        <p:spPr>
          <a:xfrm>
            <a:off x="311700" y="445025"/>
            <a:ext cx="7017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 Homepage - Phew!</a:t>
            </a:r>
            <a:endParaRPr/>
          </a:p>
        </p:txBody>
      </p:sp>
      <p:pic>
        <p:nvPicPr>
          <p:cNvPr id="198" name="Google Shape;19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76350"/>
            <a:ext cx="7992376" cy="3914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3"/>
          <p:cNvSpPr txBox="1"/>
          <p:nvPr>
            <p:ph type="title"/>
          </p:nvPr>
        </p:nvSpPr>
        <p:spPr>
          <a:xfrm>
            <a:off x="311700" y="445025"/>
            <a:ext cx="72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Add a Title and Buttons for Subpages</a:t>
            </a:r>
            <a:r>
              <a:rPr lang="en"/>
              <a:t> </a:t>
            </a:r>
            <a:endParaRPr/>
          </a:p>
        </p:txBody>
      </p:sp>
      <p:pic>
        <p:nvPicPr>
          <p:cNvPr id="204" name="Google Shape;20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76350"/>
            <a:ext cx="7992376" cy="3914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4"/>
          <p:cNvSpPr txBox="1"/>
          <p:nvPr>
            <p:ph type="title"/>
          </p:nvPr>
        </p:nvSpPr>
        <p:spPr>
          <a:xfrm>
            <a:off x="311700" y="445025"/>
            <a:ext cx="72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Move the “Home” Button</a:t>
            </a:r>
            <a:endParaRPr/>
          </a:p>
        </p:txBody>
      </p:sp>
      <p:pic>
        <p:nvPicPr>
          <p:cNvPr id="210" name="Google Shape;21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550" y="1337125"/>
            <a:ext cx="2866851" cy="3404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1680" y="1391425"/>
            <a:ext cx="2600294" cy="3404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2" name="Google Shape;212;p34"/>
          <p:cNvCxnSpPr/>
          <p:nvPr/>
        </p:nvCxnSpPr>
        <p:spPr>
          <a:xfrm>
            <a:off x="3772225" y="3588175"/>
            <a:ext cx="1239600" cy="7287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3" name="Google Shape;213;p34"/>
          <p:cNvSpPr txBox="1"/>
          <p:nvPr/>
        </p:nvSpPr>
        <p:spPr>
          <a:xfrm>
            <a:off x="3315825" y="3185750"/>
            <a:ext cx="1359300" cy="424200"/>
          </a:xfrm>
          <a:prstGeom prst="rect">
            <a:avLst/>
          </a:prstGeom>
          <a:solidFill>
            <a:srgbClr val="F3F3F3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3 Buttons</a:t>
            </a:r>
            <a:endParaRPr/>
          </a:p>
        </p:txBody>
      </p:sp>
      <p:pic>
        <p:nvPicPr>
          <p:cNvPr id="214" name="Google Shape;214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64375" y="1170125"/>
            <a:ext cx="2917406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5"/>
          <p:cNvSpPr txBox="1"/>
          <p:nvPr>
            <p:ph type="title"/>
          </p:nvPr>
        </p:nvSpPr>
        <p:spPr>
          <a:xfrm>
            <a:off x="311700" y="445025"/>
            <a:ext cx="72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on Sprites to Change Color and Label</a:t>
            </a:r>
            <a:endParaRPr/>
          </a:p>
        </p:txBody>
      </p:sp>
      <p:pic>
        <p:nvPicPr>
          <p:cNvPr id="220" name="Google Shape;22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7918032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70125"/>
            <a:ext cx="7898324" cy="385785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6"/>
          <p:cNvSpPr txBox="1"/>
          <p:nvPr>
            <p:ph type="title"/>
          </p:nvPr>
        </p:nvSpPr>
        <p:spPr>
          <a:xfrm>
            <a:off x="311700" y="445025"/>
            <a:ext cx="764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a Home Page Title - My Favorite Animals</a:t>
            </a:r>
            <a:endParaRPr/>
          </a:p>
        </p:txBody>
      </p:sp>
      <p:cxnSp>
        <p:nvCxnSpPr>
          <p:cNvPr id="227" name="Google Shape;227;p36"/>
          <p:cNvCxnSpPr/>
          <p:nvPr/>
        </p:nvCxnSpPr>
        <p:spPr>
          <a:xfrm>
            <a:off x="6089550" y="3773350"/>
            <a:ext cx="1566000" cy="282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8" name="Google Shape;228;p36"/>
          <p:cNvCxnSpPr/>
          <p:nvPr/>
        </p:nvCxnSpPr>
        <p:spPr>
          <a:xfrm rot="10800000">
            <a:off x="1533375" y="3229600"/>
            <a:ext cx="674100" cy="5655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Animal Subpages</a:t>
            </a:r>
            <a:endParaRPr/>
          </a:p>
        </p:txBody>
      </p:sp>
      <p:sp>
        <p:nvSpPr>
          <p:cNvPr id="234" name="Google Shape;234;p37"/>
          <p:cNvSpPr txBox="1"/>
          <p:nvPr/>
        </p:nvSpPr>
        <p:spPr>
          <a:xfrm>
            <a:off x="1418175" y="1979100"/>
            <a:ext cx="5841900" cy="21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AutoNum type="arabicPeriod"/>
            </a:pPr>
            <a:r>
              <a:rPr lang="en" sz="2400">
                <a:solidFill>
                  <a:srgbClr val="FFFFFF"/>
                </a:solidFill>
              </a:rPr>
              <a:t>Add a new Backdrop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AutoNum type="arabicPeriod"/>
            </a:pPr>
            <a:r>
              <a:rPr lang="en" sz="2400">
                <a:solidFill>
                  <a:srgbClr val="FFFFFF"/>
                </a:solidFill>
              </a:rPr>
              <a:t>Rename it “Dog Page”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AutoNum type="arabicPeriod"/>
            </a:pPr>
            <a:r>
              <a:rPr lang="en" sz="2400">
                <a:solidFill>
                  <a:srgbClr val="FFFFFF"/>
                </a:solidFill>
              </a:rPr>
              <a:t>Repeat for all other animals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AutoNum type="arabicPeriod"/>
            </a:pPr>
            <a:r>
              <a:rPr lang="en" sz="2400">
                <a:solidFill>
                  <a:srgbClr val="FFFFFF"/>
                </a:solidFill>
              </a:rPr>
              <a:t>Broadcast the Home &amp; Subpage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AutoNum type="arabicPeriod"/>
            </a:pPr>
            <a:r>
              <a:rPr lang="en" sz="2400">
                <a:solidFill>
                  <a:srgbClr val="FFFFFF"/>
                </a:solidFill>
              </a:rPr>
              <a:t>Hide the Buttons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Choose a New Backdrop for the “Dog Page”</a:t>
            </a:r>
            <a:endParaRPr/>
          </a:p>
        </p:txBody>
      </p:sp>
      <p:pic>
        <p:nvPicPr>
          <p:cNvPr id="240" name="Google Shape;24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7575100" cy="371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Change the Color </a:t>
            </a:r>
            <a:r>
              <a:rPr lang="en"/>
              <a:t>for the “Dog Page”</a:t>
            </a:r>
            <a:endParaRPr/>
          </a:p>
        </p:txBody>
      </p:sp>
      <p:pic>
        <p:nvPicPr>
          <p:cNvPr id="246" name="Google Shape;24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7879380" cy="3820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7" name="Google Shape;247;p39"/>
          <p:cNvCxnSpPr/>
          <p:nvPr/>
        </p:nvCxnSpPr>
        <p:spPr>
          <a:xfrm rot="10800000">
            <a:off x="554500" y="3131775"/>
            <a:ext cx="293700" cy="8808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8" name="Google Shape;248;p39"/>
          <p:cNvSpPr txBox="1"/>
          <p:nvPr/>
        </p:nvSpPr>
        <p:spPr>
          <a:xfrm>
            <a:off x="489350" y="4077825"/>
            <a:ext cx="1392000" cy="456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New Backdrop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249" name="Google Shape;249;p39"/>
          <p:cNvCxnSpPr>
            <a:stCxn id="250" idx="1"/>
          </p:cNvCxnSpPr>
          <p:nvPr/>
        </p:nvCxnSpPr>
        <p:spPr>
          <a:xfrm rot="10800000">
            <a:off x="1826750" y="1913775"/>
            <a:ext cx="1154400" cy="591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0" name="Google Shape;250;p39"/>
          <p:cNvSpPr txBox="1"/>
          <p:nvPr/>
        </p:nvSpPr>
        <p:spPr>
          <a:xfrm>
            <a:off x="2981150" y="2277075"/>
            <a:ext cx="1825200" cy="456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Rename “Dog Page” 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251" name="Google Shape;251;p39"/>
          <p:cNvCxnSpPr>
            <a:stCxn id="252" idx="1"/>
          </p:cNvCxnSpPr>
          <p:nvPr/>
        </p:nvCxnSpPr>
        <p:spPr>
          <a:xfrm rot="10800000">
            <a:off x="1293350" y="3132975"/>
            <a:ext cx="1154400" cy="591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2" name="Google Shape;252;p39"/>
          <p:cNvSpPr txBox="1"/>
          <p:nvPr/>
        </p:nvSpPr>
        <p:spPr>
          <a:xfrm>
            <a:off x="2447750" y="3496275"/>
            <a:ext cx="1392000" cy="456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Change Color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Label the</a:t>
            </a:r>
            <a:r>
              <a:rPr lang="en"/>
              <a:t> “Dog Page” Like We Did Home Page</a:t>
            </a:r>
            <a:endParaRPr/>
          </a:p>
        </p:txBody>
      </p:sp>
      <p:pic>
        <p:nvPicPr>
          <p:cNvPr id="258" name="Google Shape;25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7839588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1"/>
          <p:cNvSpPr txBox="1"/>
          <p:nvPr>
            <p:ph type="title"/>
          </p:nvPr>
        </p:nvSpPr>
        <p:spPr>
          <a:xfrm>
            <a:off x="311700" y="65250"/>
            <a:ext cx="8520600" cy="95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Label the “Dog Page” Like We Did Home Page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Repeat for Cats and Bears Backdrop and Labels</a:t>
            </a:r>
            <a:endParaRPr/>
          </a:p>
        </p:txBody>
      </p:sp>
      <p:pic>
        <p:nvPicPr>
          <p:cNvPr id="264" name="Google Shape;26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7801159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311700" y="194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 Scratch 3.0</a:t>
            </a:r>
            <a:endParaRPr/>
          </a:p>
        </p:txBody>
      </p:sp>
      <p:sp>
        <p:nvSpPr>
          <p:cNvPr id="66" name="Google Shape;66;p15"/>
          <p:cNvSpPr txBox="1"/>
          <p:nvPr/>
        </p:nvSpPr>
        <p:spPr>
          <a:xfrm>
            <a:off x="445850" y="815575"/>
            <a:ext cx="8386500" cy="3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Go To: 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https://scratch.mit.edu/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Join Scratch or Click “For Educators” to create a teacher account - there’s a delay to creating a teacher account, while Scratch verifies your information. Doesn’t take too long. </a:t>
            </a:r>
            <a:endParaRPr sz="1800">
              <a:solidFill>
                <a:srgbClr val="FFFFFF"/>
              </a:solidFill>
            </a:endParaRPr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9775" y="2458300"/>
            <a:ext cx="7654226" cy="2636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" name="Google Shape;68;p15"/>
          <p:cNvCxnSpPr/>
          <p:nvPr/>
        </p:nvCxnSpPr>
        <p:spPr>
          <a:xfrm flipH="1">
            <a:off x="7220650" y="1859500"/>
            <a:ext cx="1696200" cy="5874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9" name="Google Shape;69;p15"/>
          <p:cNvCxnSpPr/>
          <p:nvPr/>
        </p:nvCxnSpPr>
        <p:spPr>
          <a:xfrm>
            <a:off x="4926025" y="3892975"/>
            <a:ext cx="1076700" cy="8811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2"/>
          <p:cNvSpPr txBox="1"/>
          <p:nvPr>
            <p:ph type="title"/>
          </p:nvPr>
        </p:nvSpPr>
        <p:spPr>
          <a:xfrm>
            <a:off x="311700" y="65250"/>
            <a:ext cx="8520600" cy="95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Label the “Dog Page” Like We Did Home Page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Repeat for Cats and Bears Backdrop and Labels</a:t>
            </a:r>
            <a:endParaRPr/>
          </a:p>
        </p:txBody>
      </p:sp>
      <p:pic>
        <p:nvPicPr>
          <p:cNvPr id="270" name="Google Shape;27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000" y="1104900"/>
            <a:ext cx="5585303" cy="3973349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42"/>
          <p:cNvSpPr/>
          <p:nvPr/>
        </p:nvSpPr>
        <p:spPr>
          <a:xfrm>
            <a:off x="674200" y="2142225"/>
            <a:ext cx="815700" cy="24684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3"/>
          <p:cNvSpPr txBox="1"/>
          <p:nvPr>
            <p:ph type="title"/>
          </p:nvPr>
        </p:nvSpPr>
        <p:spPr>
          <a:xfrm>
            <a:off x="97875" y="65250"/>
            <a:ext cx="6350400" cy="49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You should have your basic subpages.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Add animals to each of the pages by adding new sprites.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It’s going to get messy at first.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We need to find a way to hide things and have them show up on pages.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Use “When Backdrop Switches” &amp; “When I Receive Broadcast” blocks.</a:t>
            </a:r>
            <a:endParaRPr/>
          </a:p>
        </p:txBody>
      </p:sp>
      <p:pic>
        <p:nvPicPr>
          <p:cNvPr id="277" name="Google Shape;27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3148" y="1881400"/>
            <a:ext cx="2449150" cy="320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Rename the Buttons</a:t>
            </a:r>
            <a:endParaRPr/>
          </a:p>
        </p:txBody>
      </p:sp>
      <p:pic>
        <p:nvPicPr>
          <p:cNvPr id="283" name="Google Shape;28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6491751" cy="32063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284" name="Google Shape;284;p44"/>
          <p:cNvCxnSpPr/>
          <p:nvPr/>
        </p:nvCxnSpPr>
        <p:spPr>
          <a:xfrm rot="10800000">
            <a:off x="1141775" y="3283875"/>
            <a:ext cx="1359300" cy="7287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5" name="Google Shape;285;p44"/>
          <p:cNvCxnSpPr/>
          <p:nvPr/>
        </p:nvCxnSpPr>
        <p:spPr>
          <a:xfrm rot="10800000">
            <a:off x="1446225" y="1718000"/>
            <a:ext cx="1576800" cy="8157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625" y="735000"/>
            <a:ext cx="8693474" cy="4236846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45"/>
          <p:cNvSpPr txBox="1"/>
          <p:nvPr>
            <p:ph type="title"/>
          </p:nvPr>
        </p:nvSpPr>
        <p:spPr>
          <a:xfrm>
            <a:off x="268200" y="162300"/>
            <a:ext cx="855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Homepage Code - Add Code to Homepage Button</a:t>
            </a:r>
            <a:endParaRPr/>
          </a:p>
        </p:txBody>
      </p:sp>
      <p:sp>
        <p:nvSpPr>
          <p:cNvPr id="292" name="Google Shape;292;p45"/>
          <p:cNvSpPr/>
          <p:nvPr/>
        </p:nvSpPr>
        <p:spPr>
          <a:xfrm>
            <a:off x="268200" y="1000450"/>
            <a:ext cx="598200" cy="5220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93" name="Google Shape;293;p45"/>
          <p:cNvCxnSpPr/>
          <p:nvPr/>
        </p:nvCxnSpPr>
        <p:spPr>
          <a:xfrm>
            <a:off x="4828150" y="4327925"/>
            <a:ext cx="1337400" cy="2067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6"/>
          <p:cNvSpPr txBox="1"/>
          <p:nvPr>
            <p:ph type="title"/>
          </p:nvPr>
        </p:nvSpPr>
        <p:spPr>
          <a:xfrm>
            <a:off x="311700" y="118800"/>
            <a:ext cx="8520600" cy="9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Subpage Code - Dog Page - Use Backpack to Copy Code  for Cats/Bears</a:t>
            </a:r>
            <a:endParaRPr/>
          </a:p>
        </p:txBody>
      </p:sp>
      <p:pic>
        <p:nvPicPr>
          <p:cNvPr id="299" name="Google Shape;29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17725"/>
            <a:ext cx="8417298" cy="4125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0" name="Google Shape;300;p46"/>
          <p:cNvCxnSpPr/>
          <p:nvPr/>
        </p:nvCxnSpPr>
        <p:spPr>
          <a:xfrm flipH="1">
            <a:off x="2968550" y="4110450"/>
            <a:ext cx="1435500" cy="9027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7"/>
          <p:cNvSpPr txBox="1"/>
          <p:nvPr>
            <p:ph type="title"/>
          </p:nvPr>
        </p:nvSpPr>
        <p:spPr>
          <a:xfrm>
            <a:off x="311700" y="445025"/>
            <a:ext cx="873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the “Bear” Sprite - Add Code to Hide / Show</a:t>
            </a:r>
            <a:endParaRPr/>
          </a:p>
        </p:txBody>
      </p:sp>
      <p:pic>
        <p:nvPicPr>
          <p:cNvPr id="306" name="Google Shape;30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650" y="1017725"/>
            <a:ext cx="8260174" cy="400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8"/>
          <p:cNvSpPr txBox="1"/>
          <p:nvPr>
            <p:ph type="title"/>
          </p:nvPr>
        </p:nvSpPr>
        <p:spPr>
          <a:xfrm>
            <a:off x="311700" y="445025"/>
            <a:ext cx="873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Repeat </a:t>
            </a:r>
            <a:r>
              <a:rPr lang="en"/>
              <a:t>Code for Cats and Dogs</a:t>
            </a:r>
            <a:endParaRPr/>
          </a:p>
        </p:txBody>
      </p:sp>
      <p:pic>
        <p:nvPicPr>
          <p:cNvPr id="312" name="Google Shape;312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650" y="1017725"/>
            <a:ext cx="8260174" cy="400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Finished Product</a:t>
            </a:r>
            <a:endParaRPr/>
          </a:p>
        </p:txBody>
      </p:sp>
      <p:pic>
        <p:nvPicPr>
          <p:cNvPr id="318" name="Google Shape;318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7789751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0"/>
          <p:cNvSpPr txBox="1"/>
          <p:nvPr>
            <p:ph type="title"/>
          </p:nvPr>
        </p:nvSpPr>
        <p:spPr>
          <a:xfrm>
            <a:off x="311700" y="445025"/>
            <a:ext cx="8028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Congratulations! You have a basic webpage.</a:t>
            </a:r>
            <a:endParaRPr/>
          </a:p>
        </p:txBody>
      </p:sp>
      <p:sp>
        <p:nvSpPr>
          <p:cNvPr id="324" name="Google Shape;324;p50"/>
          <p:cNvSpPr txBox="1"/>
          <p:nvPr/>
        </p:nvSpPr>
        <p:spPr>
          <a:xfrm>
            <a:off x="444500" y="1301750"/>
            <a:ext cx="7281300" cy="27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>
                <a:solidFill>
                  <a:srgbClr val="FFFFFF"/>
                </a:solidFill>
              </a:rPr>
              <a:t>Repeat these steps to add more subpages.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>
                <a:solidFill>
                  <a:srgbClr val="FFFFFF"/>
                </a:solidFill>
              </a:rPr>
              <a:t>Use the “Broadcast” and “Receive Broadcast” to add new features to your pages when buttons are clicked. 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>
                <a:solidFill>
                  <a:srgbClr val="FFFFFF"/>
                </a:solidFill>
              </a:rPr>
              <a:t>Use Hide / Show for different sprites.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>
                <a:solidFill>
                  <a:srgbClr val="FFFFFF"/>
                </a:solidFill>
              </a:rPr>
              <a:t>Add Motion, Sound, and Conditionals to make it interactive.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>
                <a:solidFill>
                  <a:srgbClr val="FFFFFF"/>
                </a:solidFill>
              </a:rPr>
              <a:t>Possibilities are endless!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194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 Scratch 3.0</a:t>
            </a:r>
            <a:endParaRPr/>
          </a:p>
        </p:txBody>
      </p:sp>
      <p:sp>
        <p:nvSpPr>
          <p:cNvPr id="75" name="Google Shape;75;p16"/>
          <p:cNvSpPr txBox="1"/>
          <p:nvPr/>
        </p:nvSpPr>
        <p:spPr>
          <a:xfrm>
            <a:off x="445850" y="815575"/>
            <a:ext cx="7535700" cy="3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Once you’re in, click “Create” to open a new project.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3400" y="2185725"/>
            <a:ext cx="7003600" cy="2834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16"/>
          <p:cNvCxnSpPr/>
          <p:nvPr/>
        </p:nvCxnSpPr>
        <p:spPr>
          <a:xfrm flipH="1">
            <a:off x="3207975" y="1076550"/>
            <a:ext cx="2033400" cy="11310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Screen and Workspace</a:t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72075"/>
            <a:ext cx="8589149" cy="4219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 Things to Notice - Code</a:t>
            </a:r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72075"/>
            <a:ext cx="8589149" cy="421902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8"/>
          <p:cNvSpPr/>
          <p:nvPr/>
        </p:nvSpPr>
        <p:spPr>
          <a:xfrm>
            <a:off x="43500" y="924300"/>
            <a:ext cx="739500" cy="630600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8"/>
          <p:cNvSpPr txBox="1"/>
          <p:nvPr/>
        </p:nvSpPr>
        <p:spPr>
          <a:xfrm>
            <a:off x="2294450" y="1565875"/>
            <a:ext cx="2414100" cy="9462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space where you write computer code. Drag and drop.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54776"/>
            <a:ext cx="8679899" cy="423632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 Things to Notice - Costumes</a:t>
            </a:r>
            <a:endParaRPr/>
          </a:p>
        </p:txBody>
      </p:sp>
      <p:sp>
        <p:nvSpPr>
          <p:cNvPr id="98" name="Google Shape;98;p19"/>
          <p:cNvSpPr/>
          <p:nvPr/>
        </p:nvSpPr>
        <p:spPr>
          <a:xfrm>
            <a:off x="695950" y="891675"/>
            <a:ext cx="739500" cy="630600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9"/>
          <p:cNvSpPr txBox="1"/>
          <p:nvPr/>
        </p:nvSpPr>
        <p:spPr>
          <a:xfrm>
            <a:off x="4828125" y="1413650"/>
            <a:ext cx="2414100" cy="9462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you can change how a sprite looks.</a:t>
            </a:r>
            <a:endParaRPr/>
          </a:p>
        </p:txBody>
      </p:sp>
      <p:cxnSp>
        <p:nvCxnSpPr>
          <p:cNvPr id="100" name="Google Shape;100;p19"/>
          <p:cNvCxnSpPr/>
          <p:nvPr/>
        </p:nvCxnSpPr>
        <p:spPr>
          <a:xfrm flipH="1">
            <a:off x="782950" y="3838600"/>
            <a:ext cx="837300" cy="5982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 Things to Notice - Costumes</a:t>
            </a:r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4050" y="1093700"/>
            <a:ext cx="3553725" cy="276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96891"/>
            <a:ext cx="8520599" cy="419420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1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 Things to Notice</a:t>
            </a:r>
            <a:endParaRPr/>
          </a:p>
        </p:txBody>
      </p:sp>
      <p:sp>
        <p:nvSpPr>
          <p:cNvPr id="113" name="Google Shape;113;p21"/>
          <p:cNvSpPr/>
          <p:nvPr/>
        </p:nvSpPr>
        <p:spPr>
          <a:xfrm>
            <a:off x="1337525" y="935275"/>
            <a:ext cx="739500" cy="630600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1"/>
          <p:cNvSpPr txBox="1"/>
          <p:nvPr/>
        </p:nvSpPr>
        <p:spPr>
          <a:xfrm>
            <a:off x="3088275" y="3566750"/>
            <a:ext cx="2414100" cy="9462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Meow sound is already added. But, you can record any sound and save it.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